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6" r:id="rId3"/>
    <p:sldId id="267" r:id="rId4"/>
    <p:sldId id="271" r:id="rId5"/>
    <p:sldId id="272" r:id="rId6"/>
    <p:sldId id="261" r:id="rId7"/>
    <p:sldId id="259" r:id="rId8"/>
    <p:sldId id="262" r:id="rId9"/>
    <p:sldId id="27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16" autoAdjust="0"/>
  </p:normalViewPr>
  <p:slideViewPr>
    <p:cSldViewPr snapToGrid="0" snapToObjects="1">
      <p:cViewPr varScale="1">
        <p:scale>
          <a:sx n="65" d="100"/>
          <a:sy n="65" d="100"/>
        </p:scale>
        <p:origin x="1330" y="53"/>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0036D-8D4D-4281-A275-843766EF1E6A}"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7B6694-1750-4584-A6C3-2EBAE6BD103A}" type="slidenum">
              <a:rPr lang="en-US" smtClean="0"/>
              <a:t>‹#›</a:t>
            </a:fld>
            <a:endParaRPr lang="en-US"/>
          </a:p>
        </p:txBody>
      </p:sp>
    </p:spTree>
    <p:extLst>
      <p:ext uri="{BB962C8B-B14F-4D97-AF65-F5344CB8AC3E}">
        <p14:creationId xmlns:p14="http://schemas.microsoft.com/office/powerpoint/2010/main" val="379328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B6694-1750-4584-A6C3-2EBAE6BD103A}" type="slidenum">
              <a:rPr lang="en-US" smtClean="0"/>
              <a:t>1</a:t>
            </a:fld>
            <a:endParaRPr lang="en-US"/>
          </a:p>
        </p:txBody>
      </p:sp>
    </p:spTree>
    <p:extLst>
      <p:ext uri="{BB962C8B-B14F-4D97-AF65-F5344CB8AC3E}">
        <p14:creationId xmlns:p14="http://schemas.microsoft.com/office/powerpoint/2010/main" val="299389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B6694-1750-4584-A6C3-2EBAE6BD103A}" type="slidenum">
              <a:rPr lang="en-US" smtClean="0"/>
              <a:t>5</a:t>
            </a:fld>
            <a:endParaRPr lang="en-US"/>
          </a:p>
        </p:txBody>
      </p:sp>
    </p:spTree>
    <p:extLst>
      <p:ext uri="{BB962C8B-B14F-4D97-AF65-F5344CB8AC3E}">
        <p14:creationId xmlns:p14="http://schemas.microsoft.com/office/powerpoint/2010/main" val="3698562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NeatFile</a:t>
            </a:r>
            <a:r>
              <a:rPr lang="en-US" dirty="0"/>
              <a:t> is a smart, rule-based desktop organizer. It can group files based on things like name, file type, or even what’s inside the file. You define the rules and it keeps your folders organized without lifting a finger.</a:t>
            </a:r>
          </a:p>
          <a:p>
            <a:endParaRPr lang="en-US" dirty="0"/>
          </a:p>
        </p:txBody>
      </p:sp>
      <p:sp>
        <p:nvSpPr>
          <p:cNvPr id="4" name="Slide Number Placeholder 3"/>
          <p:cNvSpPr>
            <a:spLocks noGrp="1"/>
          </p:cNvSpPr>
          <p:nvPr>
            <p:ph type="sldNum" sz="quarter" idx="5"/>
          </p:nvPr>
        </p:nvSpPr>
        <p:spPr/>
        <p:txBody>
          <a:bodyPr/>
          <a:lstStyle/>
          <a:p>
            <a:fld id="{CD7B6694-1750-4584-A6C3-2EBAE6BD103A}" type="slidenum">
              <a:rPr lang="en-US" smtClean="0"/>
              <a:t>6</a:t>
            </a:fld>
            <a:endParaRPr lang="en-US"/>
          </a:p>
        </p:txBody>
      </p:sp>
    </p:spTree>
    <p:extLst>
      <p:ext uri="{BB962C8B-B14F-4D97-AF65-F5344CB8AC3E}">
        <p14:creationId xmlns:p14="http://schemas.microsoft.com/office/powerpoint/2010/main" val="33273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B6694-1750-4584-A6C3-2EBAE6BD103A}" type="slidenum">
              <a:rPr lang="en-US" smtClean="0"/>
              <a:t>7</a:t>
            </a:fld>
            <a:endParaRPr lang="en-US"/>
          </a:p>
        </p:txBody>
      </p:sp>
    </p:spTree>
    <p:extLst>
      <p:ext uri="{BB962C8B-B14F-4D97-AF65-F5344CB8AC3E}">
        <p14:creationId xmlns:p14="http://schemas.microsoft.com/office/powerpoint/2010/main" val="2171363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B6694-1750-4584-A6C3-2EBAE6BD103A}" type="slidenum">
              <a:rPr lang="en-US" smtClean="0"/>
              <a:t>8</a:t>
            </a:fld>
            <a:endParaRPr lang="en-US"/>
          </a:p>
        </p:txBody>
      </p:sp>
    </p:spTree>
    <p:extLst>
      <p:ext uri="{BB962C8B-B14F-4D97-AF65-F5344CB8AC3E}">
        <p14:creationId xmlns:p14="http://schemas.microsoft.com/office/powerpoint/2010/main" val="1946995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4/15/2025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0988" y="2365229"/>
            <a:ext cx="4805996" cy="1297115"/>
          </a:xfrm>
        </p:spPr>
        <p:txBody>
          <a:bodyPr vert="horz" lIns="91440" tIns="45720" rIns="91440" bIns="45720" rtlCol="0" anchor="t">
            <a:normAutofit/>
          </a:bodyPr>
          <a:lstStyle/>
          <a:p>
            <a:pPr algn="l" defTabSz="914400">
              <a:lnSpc>
                <a:spcPct val="90000"/>
              </a:lnSpc>
            </a:pPr>
            <a:r>
              <a:rPr lang="en-US" sz="4000" b="1" kern="1200" dirty="0">
                <a:solidFill>
                  <a:schemeClr val="tx2"/>
                </a:solidFill>
                <a:latin typeface="+mj-lt"/>
                <a:ea typeface="+mj-ea"/>
                <a:cs typeface="+mj-cs"/>
              </a:rPr>
              <a:t>CSI 2300 Final Project Presentation</a:t>
            </a:r>
            <a:endParaRPr lang="en-US" sz="4000" kern="1200" dirty="0">
              <a:solidFill>
                <a:schemeClr val="tx2"/>
              </a:solidFill>
              <a:latin typeface="+mj-lt"/>
              <a:ea typeface="+mj-ea"/>
              <a:cs typeface="+mj-cs"/>
            </a:endParaRPr>
          </a:p>
        </p:txBody>
      </p:sp>
      <p:sp>
        <p:nvSpPr>
          <p:cNvPr id="3" name="Content Placeholder 2"/>
          <p:cNvSpPr>
            <a:spLocks noGrp="1"/>
          </p:cNvSpPr>
          <p:nvPr>
            <p:ph idx="1"/>
          </p:nvPr>
        </p:nvSpPr>
        <p:spPr>
          <a:xfrm>
            <a:off x="6381293" y="3466784"/>
            <a:ext cx="4805691" cy="838831"/>
          </a:xfrm>
        </p:spPr>
        <p:txBody>
          <a:bodyPr vert="horz" lIns="91440" tIns="45720" rIns="91440" bIns="45720" rtlCol="0" anchor="b">
            <a:normAutofit/>
          </a:bodyPr>
          <a:lstStyle/>
          <a:p>
            <a:pPr marL="0" indent="0" defTabSz="914400">
              <a:lnSpc>
                <a:spcPct val="90000"/>
              </a:lnSpc>
              <a:spcBef>
                <a:spcPts val="1000"/>
              </a:spcBef>
              <a:buNone/>
            </a:pPr>
            <a:r>
              <a:rPr lang="en-US" sz="2000" kern="1200" dirty="0">
                <a:solidFill>
                  <a:schemeClr val="tx2"/>
                </a:solidFill>
                <a:latin typeface="+mn-lt"/>
                <a:ea typeface="+mn-ea"/>
                <a:cs typeface="+mn-cs"/>
              </a:rPr>
              <a:t>By: Frank Richter</a:t>
            </a:r>
          </a:p>
        </p:txBody>
      </p:sp>
      <p:pic>
        <p:nvPicPr>
          <p:cNvPr id="39" name="Graphic 38" descr="Laptop">
            <a:extLst>
              <a:ext uri="{FF2B5EF4-FFF2-40B4-BE49-F238E27FC236}">
                <a16:creationId xmlns:a16="http://schemas.microsoft.com/office/drawing/2014/main" id="{DBF7ECB9-0B3A-33E3-0476-A89DA2A458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15" y="1395904"/>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46" name="Group 45">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7" name="Freeform: Shape 46">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Shape 48">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39"/>
                                        </p:tgtEl>
                                        <p:attrNameLst>
                                          <p:attrName>style.visibility</p:attrName>
                                        </p:attrNameLst>
                                      </p:cBhvr>
                                      <p:to>
                                        <p:strVal val="visible"/>
                                      </p:to>
                                    </p:set>
                                    <p:animEffect transition="in" filter="fade">
                                      <p:cBhvr>
                                        <p:cTn id="10" dur="7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B286-DD67-C5B7-6EF4-43E2AB0ECEF9}"/>
              </a:ext>
            </a:extLst>
          </p:cNvPr>
          <p:cNvSpPr>
            <a:spLocks noGrp="1"/>
          </p:cNvSpPr>
          <p:nvPr>
            <p:ph type="ctrTitle"/>
          </p:nvPr>
        </p:nvSpPr>
        <p:spPr/>
        <p:txBody>
          <a:bodyPr/>
          <a:lstStyle/>
          <a:p>
            <a:r>
              <a:rPr lang="en-US" dirty="0"/>
              <a:t> </a:t>
            </a:r>
          </a:p>
        </p:txBody>
      </p:sp>
      <p:sp>
        <p:nvSpPr>
          <p:cNvPr id="3" name="Subtitle 2">
            <a:extLst>
              <a:ext uri="{FF2B5EF4-FFF2-40B4-BE49-F238E27FC236}">
                <a16:creationId xmlns:a16="http://schemas.microsoft.com/office/drawing/2014/main" id="{DFFFD400-53DE-5727-B5FF-EE74949EB0DB}"/>
              </a:ext>
            </a:extLst>
          </p:cNvPr>
          <p:cNvSpPr>
            <a:spLocks noGrp="1"/>
          </p:cNvSpPr>
          <p:nvPr>
            <p:ph type="subTitle" idx="1"/>
          </p:nvPr>
        </p:nvSpPr>
        <p:spPr/>
        <p:txBody>
          <a:bodyPr/>
          <a:lstStyle/>
          <a:p>
            <a:endParaRPr lang="en-US"/>
          </a:p>
        </p:txBody>
      </p:sp>
      <p:pic>
        <p:nvPicPr>
          <p:cNvPr id="5" name="Picture 4" descr="A screenshot of a computer&#10;&#10;AI-generated content may be incorrect.">
            <a:extLst>
              <a:ext uri="{FF2B5EF4-FFF2-40B4-BE49-F238E27FC236}">
                <a16:creationId xmlns:a16="http://schemas.microsoft.com/office/drawing/2014/main" id="{315EB969-4AD9-F3EB-B105-FDCD3A42464E}"/>
              </a:ext>
            </a:extLst>
          </p:cNvPr>
          <p:cNvPicPr>
            <a:picLocks noChangeAspect="1"/>
          </p:cNvPicPr>
          <p:nvPr/>
        </p:nvPicPr>
        <p:blipFill>
          <a:blip r:embed="rId2"/>
          <a:stretch>
            <a:fillRect/>
          </a:stretch>
        </p:blipFill>
        <p:spPr>
          <a:xfrm>
            <a:off x="-35038" y="0"/>
            <a:ext cx="12262075" cy="6877674"/>
          </a:xfrm>
          <a:prstGeom prst="rect">
            <a:avLst/>
          </a:prstGeom>
        </p:spPr>
      </p:pic>
      <p:pic>
        <p:nvPicPr>
          <p:cNvPr id="7" name="Picture 6" descr="A cartoon character with a hand pointing&#10;&#10;AI-generated content may be incorrect.">
            <a:extLst>
              <a:ext uri="{FF2B5EF4-FFF2-40B4-BE49-F238E27FC236}">
                <a16:creationId xmlns:a16="http://schemas.microsoft.com/office/drawing/2014/main" id="{8CFEB24E-9A77-8B01-42D4-2CAD3545FD0E}"/>
              </a:ext>
            </a:extLst>
          </p:cNvPr>
          <p:cNvPicPr>
            <a:picLocks noChangeAspect="1"/>
          </p:cNvPicPr>
          <p:nvPr/>
        </p:nvPicPr>
        <p:blipFill>
          <a:blip r:embed="rId3"/>
          <a:stretch>
            <a:fillRect/>
          </a:stretch>
        </p:blipFill>
        <p:spPr>
          <a:xfrm>
            <a:off x="7483189" y="1566724"/>
            <a:ext cx="4269129" cy="3287230"/>
          </a:xfrm>
          <a:prstGeom prst="rect">
            <a:avLst/>
          </a:prstGeom>
        </p:spPr>
      </p:pic>
      <p:sp>
        <p:nvSpPr>
          <p:cNvPr id="9" name="TextBox 8">
            <a:extLst>
              <a:ext uri="{FF2B5EF4-FFF2-40B4-BE49-F238E27FC236}">
                <a16:creationId xmlns:a16="http://schemas.microsoft.com/office/drawing/2014/main" id="{D457CBE7-C95E-ECA4-F685-E8E18B96559E}"/>
              </a:ext>
            </a:extLst>
          </p:cNvPr>
          <p:cNvSpPr txBox="1"/>
          <p:nvPr/>
        </p:nvSpPr>
        <p:spPr>
          <a:xfrm>
            <a:off x="1710189" y="2489346"/>
            <a:ext cx="5414533" cy="144655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400" dirty="0">
                <a:solidFill>
                  <a:schemeClr val="bg1"/>
                </a:solidFill>
              </a:rPr>
              <a:t>What do you do when </a:t>
            </a:r>
          </a:p>
          <a:p>
            <a:pPr algn="ctr"/>
            <a:r>
              <a:rPr lang="en-US" sz="4400" dirty="0">
                <a:solidFill>
                  <a:schemeClr val="bg1"/>
                </a:solidFill>
              </a:rPr>
              <a:t>this happens?</a:t>
            </a:r>
          </a:p>
        </p:txBody>
      </p:sp>
    </p:spTree>
    <p:extLst>
      <p:ext uri="{BB962C8B-B14F-4D97-AF65-F5344CB8AC3E}">
        <p14:creationId xmlns:p14="http://schemas.microsoft.com/office/powerpoint/2010/main" val="745196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290">
                                          <p:stCondLst>
                                            <p:cond delay="0"/>
                                          </p:stCondLst>
                                        </p:cTn>
                                        <p:tgtEl>
                                          <p:spTgt spid="9"/>
                                        </p:tgtEl>
                                      </p:cBhvr>
                                    </p:animEffect>
                                    <p:anim calcmode="lin" valueType="num">
                                      <p:cBhvr>
                                        <p:cTn id="15"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8"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9"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20" dur="13">
                                          <p:stCondLst>
                                            <p:cond delay="325"/>
                                          </p:stCondLst>
                                        </p:cTn>
                                        <p:tgtEl>
                                          <p:spTgt spid="9"/>
                                        </p:tgtEl>
                                      </p:cBhvr>
                                      <p:to x="100000" y="60000"/>
                                    </p:animScale>
                                    <p:animScale>
                                      <p:cBhvr>
                                        <p:cTn id="21" dur="83" decel="50000">
                                          <p:stCondLst>
                                            <p:cond delay="338"/>
                                          </p:stCondLst>
                                        </p:cTn>
                                        <p:tgtEl>
                                          <p:spTgt spid="9"/>
                                        </p:tgtEl>
                                      </p:cBhvr>
                                      <p:to x="100000" y="100000"/>
                                    </p:animScale>
                                    <p:animScale>
                                      <p:cBhvr>
                                        <p:cTn id="22" dur="13">
                                          <p:stCondLst>
                                            <p:cond delay="656"/>
                                          </p:stCondLst>
                                        </p:cTn>
                                        <p:tgtEl>
                                          <p:spTgt spid="9"/>
                                        </p:tgtEl>
                                      </p:cBhvr>
                                      <p:to x="100000" y="80000"/>
                                    </p:animScale>
                                    <p:animScale>
                                      <p:cBhvr>
                                        <p:cTn id="23" dur="83" decel="50000">
                                          <p:stCondLst>
                                            <p:cond delay="669"/>
                                          </p:stCondLst>
                                        </p:cTn>
                                        <p:tgtEl>
                                          <p:spTgt spid="9"/>
                                        </p:tgtEl>
                                      </p:cBhvr>
                                      <p:to x="100000" y="100000"/>
                                    </p:animScale>
                                    <p:animScale>
                                      <p:cBhvr>
                                        <p:cTn id="24" dur="13">
                                          <p:stCondLst>
                                            <p:cond delay="821"/>
                                          </p:stCondLst>
                                        </p:cTn>
                                        <p:tgtEl>
                                          <p:spTgt spid="9"/>
                                        </p:tgtEl>
                                      </p:cBhvr>
                                      <p:to x="100000" y="90000"/>
                                    </p:animScale>
                                    <p:animScale>
                                      <p:cBhvr>
                                        <p:cTn id="25" dur="83" decel="50000">
                                          <p:stCondLst>
                                            <p:cond delay="834"/>
                                          </p:stCondLst>
                                        </p:cTn>
                                        <p:tgtEl>
                                          <p:spTgt spid="9"/>
                                        </p:tgtEl>
                                      </p:cBhvr>
                                      <p:to x="100000" y="100000"/>
                                    </p:animScale>
                                    <p:animScale>
                                      <p:cBhvr>
                                        <p:cTn id="26" dur="13">
                                          <p:stCondLst>
                                            <p:cond delay="904"/>
                                          </p:stCondLst>
                                        </p:cTn>
                                        <p:tgtEl>
                                          <p:spTgt spid="9"/>
                                        </p:tgtEl>
                                      </p:cBhvr>
                                      <p:to x="100000" y="95000"/>
                                    </p:animScale>
                                    <p:animScale>
                                      <p:cBhvr>
                                        <p:cTn id="27" dur="83" decel="50000">
                                          <p:stCondLst>
                                            <p:cond delay="917"/>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14C4-5880-CD92-8615-390418BED18D}"/>
              </a:ext>
            </a:extLst>
          </p:cNvPr>
          <p:cNvSpPr>
            <a:spLocks noGrp="1"/>
          </p:cNvSpPr>
          <p:nvPr>
            <p:ph type="title"/>
          </p:nvPr>
        </p:nvSpPr>
        <p:spPr/>
        <p:txBody>
          <a:bodyPr/>
          <a:lstStyle/>
          <a:p>
            <a:r>
              <a:rPr lang="en-US" dirty="0"/>
              <a:t>You Could…</a:t>
            </a:r>
          </a:p>
        </p:txBody>
      </p:sp>
      <p:pic>
        <p:nvPicPr>
          <p:cNvPr id="1028" name="Picture 4" descr="sorting.mp4 [video-to-gif output image]">
            <a:extLst>
              <a:ext uri="{FF2B5EF4-FFF2-40B4-BE49-F238E27FC236}">
                <a16:creationId xmlns:a16="http://schemas.microsoft.com/office/drawing/2014/main" id="{968D8337-DFA1-CBEA-DAFA-B591A680F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150" y="1900415"/>
            <a:ext cx="2197276" cy="21972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AI-generated content may be incorrect.">
            <a:extLst>
              <a:ext uri="{FF2B5EF4-FFF2-40B4-BE49-F238E27FC236}">
                <a16:creationId xmlns:a16="http://schemas.microsoft.com/office/drawing/2014/main" id="{03140C25-C1A5-24DB-735E-35D085CE089F}"/>
              </a:ext>
            </a:extLst>
          </p:cNvPr>
          <p:cNvPicPr>
            <a:picLocks noChangeAspect="1"/>
          </p:cNvPicPr>
          <p:nvPr/>
        </p:nvPicPr>
        <p:blipFill>
          <a:blip r:embed="rId3"/>
          <a:stretch>
            <a:fillRect/>
          </a:stretch>
        </p:blipFill>
        <p:spPr>
          <a:xfrm>
            <a:off x="4997362" y="1900415"/>
            <a:ext cx="2197276" cy="2197276"/>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3779BD5F-58A4-42EE-3832-B26D60753B4B}"/>
              </a:ext>
            </a:extLst>
          </p:cNvPr>
          <p:cNvPicPr>
            <a:picLocks noChangeAspect="1"/>
          </p:cNvPicPr>
          <p:nvPr/>
        </p:nvPicPr>
        <p:blipFill>
          <a:blip r:embed="rId4"/>
          <a:stretch>
            <a:fillRect/>
          </a:stretch>
        </p:blipFill>
        <p:spPr>
          <a:xfrm>
            <a:off x="8892574" y="1900415"/>
            <a:ext cx="2197276" cy="2197276"/>
          </a:xfrm>
          <a:prstGeom prst="rect">
            <a:avLst/>
          </a:prstGeom>
        </p:spPr>
      </p:pic>
      <p:sp>
        <p:nvSpPr>
          <p:cNvPr id="13" name="TextBox 12">
            <a:extLst>
              <a:ext uri="{FF2B5EF4-FFF2-40B4-BE49-F238E27FC236}">
                <a16:creationId xmlns:a16="http://schemas.microsoft.com/office/drawing/2014/main" id="{29E706F2-F41C-9BDF-4137-E8B323D64B55}"/>
              </a:ext>
            </a:extLst>
          </p:cNvPr>
          <p:cNvSpPr txBox="1"/>
          <p:nvPr/>
        </p:nvSpPr>
        <p:spPr>
          <a:xfrm>
            <a:off x="855875" y="4239269"/>
            <a:ext cx="2689826" cy="646331"/>
          </a:xfrm>
          <a:prstGeom prst="rect">
            <a:avLst/>
          </a:prstGeom>
          <a:noFill/>
        </p:spPr>
        <p:txBody>
          <a:bodyPr wrap="square" rtlCol="0">
            <a:spAutoFit/>
          </a:bodyPr>
          <a:lstStyle/>
          <a:p>
            <a:pPr algn="ctr"/>
            <a:r>
              <a:rPr lang="en-US" dirty="0"/>
              <a:t>Sort by date, type, or name</a:t>
            </a:r>
          </a:p>
        </p:txBody>
      </p:sp>
      <p:sp>
        <p:nvSpPr>
          <p:cNvPr id="14" name="TextBox 13">
            <a:extLst>
              <a:ext uri="{FF2B5EF4-FFF2-40B4-BE49-F238E27FC236}">
                <a16:creationId xmlns:a16="http://schemas.microsoft.com/office/drawing/2014/main" id="{C594E7D3-38A0-0FDC-4676-627B0E201443}"/>
              </a:ext>
            </a:extLst>
          </p:cNvPr>
          <p:cNvSpPr txBox="1"/>
          <p:nvPr/>
        </p:nvSpPr>
        <p:spPr>
          <a:xfrm>
            <a:off x="4751087" y="4239269"/>
            <a:ext cx="2689826" cy="369332"/>
          </a:xfrm>
          <a:prstGeom prst="rect">
            <a:avLst/>
          </a:prstGeom>
          <a:noFill/>
        </p:spPr>
        <p:txBody>
          <a:bodyPr wrap="square" rtlCol="0">
            <a:spAutoFit/>
          </a:bodyPr>
          <a:lstStyle/>
          <a:p>
            <a:pPr algn="ctr"/>
            <a:r>
              <a:rPr lang="en-US" dirty="0"/>
              <a:t>Move files individually</a:t>
            </a:r>
          </a:p>
        </p:txBody>
      </p:sp>
      <p:sp>
        <p:nvSpPr>
          <p:cNvPr id="15" name="TextBox 14">
            <a:extLst>
              <a:ext uri="{FF2B5EF4-FFF2-40B4-BE49-F238E27FC236}">
                <a16:creationId xmlns:a16="http://schemas.microsoft.com/office/drawing/2014/main" id="{61EE4E5A-4A0A-D04D-C8D4-409AE8206E22}"/>
              </a:ext>
            </a:extLst>
          </p:cNvPr>
          <p:cNvSpPr txBox="1"/>
          <p:nvPr/>
        </p:nvSpPr>
        <p:spPr>
          <a:xfrm>
            <a:off x="8646299" y="4288494"/>
            <a:ext cx="2689826" cy="369332"/>
          </a:xfrm>
          <a:prstGeom prst="rect">
            <a:avLst/>
          </a:prstGeom>
          <a:noFill/>
        </p:spPr>
        <p:txBody>
          <a:bodyPr wrap="square" rtlCol="0">
            <a:spAutoFit/>
          </a:bodyPr>
          <a:lstStyle/>
          <a:p>
            <a:pPr algn="ctr"/>
            <a:r>
              <a:rPr lang="en-US" dirty="0"/>
              <a:t>Delete files you don’t need</a:t>
            </a:r>
          </a:p>
        </p:txBody>
      </p:sp>
      <p:pic>
        <p:nvPicPr>
          <p:cNvPr id="1030" name="Picture 6" descr="No Sign PNG Transparent Images Free Download | Vector Files | Pngtree">
            <a:extLst>
              <a:ext uri="{FF2B5EF4-FFF2-40B4-BE49-F238E27FC236}">
                <a16:creationId xmlns:a16="http://schemas.microsoft.com/office/drawing/2014/main" id="{93B67901-46B5-D3CF-3B71-76DC8D4CB6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426" y="156651"/>
            <a:ext cx="10042424" cy="633566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BDDF4E48-3117-951C-1671-A8FEE2C2610B}"/>
              </a:ext>
            </a:extLst>
          </p:cNvPr>
          <p:cNvSpPr txBox="1"/>
          <p:nvPr/>
        </p:nvSpPr>
        <p:spPr>
          <a:xfrm>
            <a:off x="1908525" y="5722871"/>
            <a:ext cx="8610924" cy="769441"/>
          </a:xfrm>
          <a:prstGeom prst="rect">
            <a:avLst/>
          </a:prstGeom>
          <a:noFill/>
        </p:spPr>
        <p:txBody>
          <a:bodyPr wrap="square" rtlCol="0">
            <a:spAutoFit/>
          </a:bodyPr>
          <a:lstStyle/>
          <a:p>
            <a:r>
              <a:rPr lang="en-US" sz="4400" b="1" dirty="0"/>
              <a:t>Who wants to do this every time?</a:t>
            </a:r>
          </a:p>
        </p:txBody>
      </p:sp>
    </p:spTree>
    <p:extLst>
      <p:ext uri="{BB962C8B-B14F-4D97-AF65-F5344CB8AC3E}">
        <p14:creationId xmlns:p14="http://schemas.microsoft.com/office/powerpoint/2010/main" val="3386510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p:cTn id="7" dur="500" fill="hold"/>
                                        <p:tgtEl>
                                          <p:spTgt spid="1030"/>
                                        </p:tgtEl>
                                        <p:attrNameLst>
                                          <p:attrName>ppt_w</p:attrName>
                                        </p:attrNameLst>
                                      </p:cBhvr>
                                      <p:tavLst>
                                        <p:tav tm="0">
                                          <p:val>
                                            <p:fltVal val="0"/>
                                          </p:val>
                                        </p:tav>
                                        <p:tav tm="100000">
                                          <p:val>
                                            <p:strVal val="#ppt_w"/>
                                          </p:val>
                                        </p:tav>
                                      </p:tavLst>
                                    </p:anim>
                                    <p:anim calcmode="lin" valueType="num">
                                      <p:cBhvr>
                                        <p:cTn id="8" dur="500" fill="hold"/>
                                        <p:tgtEl>
                                          <p:spTgt spid="1030"/>
                                        </p:tgtEl>
                                        <p:attrNameLst>
                                          <p:attrName>ppt_h</p:attrName>
                                        </p:attrNameLst>
                                      </p:cBhvr>
                                      <p:tavLst>
                                        <p:tav tm="0">
                                          <p:val>
                                            <p:fltVal val="0"/>
                                          </p:val>
                                        </p:tav>
                                        <p:tav tm="100000">
                                          <p:val>
                                            <p:strVal val="#ppt_h"/>
                                          </p:val>
                                        </p:tav>
                                      </p:tavLst>
                                    </p:anim>
                                    <p:animEffect transition="in" filter="fade">
                                      <p:cBhvr>
                                        <p:cTn id="9" dur="500"/>
                                        <p:tgtEl>
                                          <p:spTgt spid="1030"/>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Piles of paper">
            <a:extLst>
              <a:ext uri="{FF2B5EF4-FFF2-40B4-BE49-F238E27FC236}">
                <a16:creationId xmlns:a16="http://schemas.microsoft.com/office/drawing/2014/main" id="{16EF7F6D-240D-1990-4FD0-19C140BEC02D}"/>
              </a:ext>
            </a:extLst>
          </p:cNvPr>
          <p:cNvPicPr>
            <a:picLocks noChangeAspect="1"/>
          </p:cNvPicPr>
          <p:nvPr/>
        </p:nvPicPr>
        <p:blipFill>
          <a:blip r:embed="rId2">
            <a:alphaModFix amt="60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90068D47-5F91-5533-EF0D-57DFCE32A82B}"/>
              </a:ext>
            </a:extLst>
          </p:cNvPr>
          <p:cNvSpPr>
            <a:spLocks noGrp="1"/>
          </p:cNvSpPr>
          <p:nvPr>
            <p:ph type="ctrTitle"/>
          </p:nvPr>
        </p:nvSpPr>
        <p:spPr>
          <a:xfrm>
            <a:off x="1198181" y="1122363"/>
            <a:ext cx="9795637" cy="2220775"/>
          </a:xfrm>
        </p:spPr>
        <p:txBody>
          <a:bodyPr>
            <a:normAutofit/>
          </a:bodyPr>
          <a:lstStyle/>
          <a:p>
            <a:r>
              <a:rPr lang="en-US" sz="5200" dirty="0">
                <a:solidFill>
                  <a:srgbClr val="FFFFFF"/>
                </a:solidFill>
              </a:rPr>
              <a:t>Problem: organizing files manually takes too much time</a:t>
            </a:r>
          </a:p>
        </p:txBody>
      </p:sp>
      <p:sp>
        <p:nvSpPr>
          <p:cNvPr id="3" name="Subtitle 2">
            <a:extLst>
              <a:ext uri="{FF2B5EF4-FFF2-40B4-BE49-F238E27FC236}">
                <a16:creationId xmlns:a16="http://schemas.microsoft.com/office/drawing/2014/main" id="{97AFA630-063E-31AA-9943-286736B4C8DC}"/>
              </a:ext>
            </a:extLst>
          </p:cNvPr>
          <p:cNvSpPr>
            <a:spLocks noGrp="1"/>
          </p:cNvSpPr>
          <p:nvPr>
            <p:ph type="subTitle" idx="1"/>
          </p:nvPr>
        </p:nvSpPr>
        <p:spPr>
          <a:xfrm>
            <a:off x="1365330" y="3532069"/>
            <a:ext cx="9795637" cy="2057043"/>
          </a:xfrm>
        </p:spPr>
        <p:txBody>
          <a:bodyPr>
            <a:normAutofit/>
          </a:bodyPr>
          <a:lstStyle/>
          <a:p>
            <a:pPr algn="l"/>
            <a:r>
              <a:rPr lang="en-US" sz="4800" dirty="0">
                <a:solidFill>
                  <a:srgbClr val="FFFFFF"/>
                </a:solidFill>
              </a:rPr>
              <a:t>Solution</a:t>
            </a:r>
            <a:r>
              <a:rPr lang="en-US" sz="5400" dirty="0">
                <a:solidFill>
                  <a:srgbClr val="FFFFFF"/>
                </a:solidFill>
              </a:rPr>
              <a:t>: automate the process</a:t>
            </a:r>
          </a:p>
        </p:txBody>
      </p:sp>
    </p:spTree>
    <p:extLst>
      <p:ext uri="{BB962C8B-B14F-4D97-AF65-F5344CB8AC3E}">
        <p14:creationId xmlns:p14="http://schemas.microsoft.com/office/powerpoint/2010/main" val="119240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9C8E0-8EA5-BA38-F5DF-A219882A8697}"/>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2C2EAA73-5FF0-C8F9-B070-71D45386AB2F}"/>
              </a:ext>
            </a:extLst>
          </p:cNvPr>
          <p:cNvSpPr>
            <a:spLocks noGrp="1"/>
          </p:cNvSpPr>
          <p:nvPr>
            <p:ph idx="1"/>
          </p:nvPr>
        </p:nvSpPr>
        <p:spPr/>
        <p:txBody>
          <a:bodyPr/>
          <a:lstStyle/>
          <a:p>
            <a:endParaRPr lang="en-US"/>
          </a:p>
        </p:txBody>
      </p:sp>
      <p:pic>
        <p:nvPicPr>
          <p:cNvPr id="1026" name="Picture 2" descr="this_is_neatfile.mov [video-to-gif output image]">
            <a:extLst>
              <a:ext uri="{FF2B5EF4-FFF2-40B4-BE49-F238E27FC236}">
                <a16:creationId xmlns:a16="http://schemas.microsoft.com/office/drawing/2014/main" id="{458EB40D-A945-05BF-4E7C-C123635AA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976966-9A9F-28EB-6A47-9282B292FB71}"/>
              </a:ext>
            </a:extLst>
          </p:cNvPr>
          <p:cNvSpPr txBox="1"/>
          <p:nvPr/>
        </p:nvSpPr>
        <p:spPr>
          <a:xfrm>
            <a:off x="4227871" y="98924"/>
            <a:ext cx="4661486" cy="769441"/>
          </a:xfrm>
          <a:prstGeom prst="rect">
            <a:avLst/>
          </a:prstGeom>
          <a:noFill/>
        </p:spPr>
        <p:txBody>
          <a:bodyPr wrap="square" rtlCol="0">
            <a:spAutoFit/>
          </a:bodyPr>
          <a:lstStyle/>
          <a:p>
            <a:r>
              <a:rPr lang="en-US" sz="4400" dirty="0">
                <a:solidFill>
                  <a:schemeClr val="bg1"/>
                </a:solidFill>
              </a:rPr>
              <a:t>This… is </a:t>
            </a:r>
            <a:r>
              <a:rPr lang="en-US" sz="4400" dirty="0" err="1">
                <a:solidFill>
                  <a:schemeClr val="bg1"/>
                </a:solidFill>
              </a:rPr>
              <a:t>NeatFile</a:t>
            </a:r>
            <a:endParaRPr lang="en-US" sz="4400" dirty="0">
              <a:solidFill>
                <a:schemeClr val="bg1"/>
              </a:solidFill>
            </a:endParaRPr>
          </a:p>
        </p:txBody>
      </p:sp>
    </p:spTree>
    <p:extLst>
      <p:ext uri="{BB962C8B-B14F-4D97-AF65-F5344CB8AC3E}">
        <p14:creationId xmlns:p14="http://schemas.microsoft.com/office/powerpoint/2010/main" val="336969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6397" y="502021"/>
            <a:ext cx="4959603" cy="1642969"/>
          </a:xfrm>
        </p:spPr>
        <p:txBody>
          <a:bodyPr anchor="b">
            <a:normAutofit/>
          </a:bodyPr>
          <a:lstStyle/>
          <a:p>
            <a:r>
              <a:rPr lang="en-US" sz="4000" dirty="0"/>
              <a:t>What is </a:t>
            </a:r>
            <a:r>
              <a:rPr lang="en-US" sz="4000" dirty="0" err="1"/>
              <a:t>NeatFile</a:t>
            </a:r>
            <a:r>
              <a:rPr lang="en-US" sz="4000" dirty="0"/>
              <a:t>?</a:t>
            </a:r>
          </a:p>
        </p:txBody>
      </p:sp>
      <p:sp>
        <p:nvSpPr>
          <p:cNvPr id="3" name="Content Placeholder 2"/>
          <p:cNvSpPr>
            <a:spLocks noGrp="1"/>
          </p:cNvSpPr>
          <p:nvPr>
            <p:ph idx="1"/>
          </p:nvPr>
        </p:nvSpPr>
        <p:spPr>
          <a:xfrm>
            <a:off x="1136397" y="2418408"/>
            <a:ext cx="4959603" cy="3522569"/>
          </a:xfrm>
        </p:spPr>
        <p:txBody>
          <a:bodyPr anchor="t">
            <a:normAutofit/>
          </a:bodyPr>
          <a:lstStyle/>
          <a:p>
            <a:r>
              <a:rPr lang="en-US" sz="2000" dirty="0"/>
              <a:t>Auto-organizes files by type, name, content</a:t>
            </a:r>
          </a:p>
          <a:p>
            <a:r>
              <a:rPr lang="en-US" sz="2000" dirty="0"/>
              <a:t>Groups files based on your custom rules</a:t>
            </a:r>
          </a:p>
          <a:p>
            <a:r>
              <a:rPr lang="en-US" sz="2000" dirty="0"/>
              <a:t>Multiple file formats supported (PDF, DOCX, PPT, etc.)</a:t>
            </a:r>
          </a:p>
        </p:txBody>
      </p:sp>
      <p:sp>
        <p:nvSpPr>
          <p:cNvPr id="33" name="Rectangle 3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CFDDBF-5347-4BE0-334C-71D89A17C827}"/>
              </a:ext>
            </a:extLst>
          </p:cNvPr>
          <p:cNvPicPr>
            <a:picLocks noChangeAspect="1"/>
          </p:cNvPicPr>
          <p:nvPr/>
        </p:nvPicPr>
        <p:blipFill>
          <a:blip r:embed="rId3"/>
          <a:stretch>
            <a:fillRect/>
          </a:stretch>
        </p:blipFill>
        <p:spPr>
          <a:xfrm>
            <a:off x="6270185" y="1174338"/>
            <a:ext cx="5433076" cy="3839096"/>
          </a:xfrm>
          <a:prstGeom prst="rect">
            <a:avLst/>
          </a:prstGeom>
          <a:effectLst>
            <a:outerShdw blurRad="190500" dist="114300" dir="5400000" algn="t" rotWithShape="0">
              <a:prstClr val="black">
                <a:alpha val="40000"/>
              </a:prstClr>
            </a:outerShdw>
          </a:effectLst>
        </p:spPr>
      </p:pic>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F6C6317-82C3-5D0A-EFC7-AE571457857F}"/>
              </a:ext>
            </a:extLst>
          </p:cNvPr>
          <p:cNvPicPr>
            <a:picLocks noChangeAspect="1"/>
          </p:cNvPicPr>
          <p:nvPr/>
        </p:nvPicPr>
        <p:blipFill>
          <a:blip r:embed="rId3"/>
          <a:stretch>
            <a:fillRect/>
          </a:stretch>
        </p:blipFill>
        <p:spPr>
          <a:xfrm>
            <a:off x="356929" y="78258"/>
            <a:ext cx="8254635" cy="6294157"/>
          </a:xfrm>
          <a:prstGeom prst="rect">
            <a:avLst/>
          </a:prstGeom>
        </p:spPr>
      </p:pic>
      <p:sp>
        <p:nvSpPr>
          <p:cNvPr id="21" name="Rectangle 2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82581" y="489323"/>
            <a:ext cx="5754896" cy="1667569"/>
          </a:xfrm>
        </p:spPr>
        <p:txBody>
          <a:bodyPr anchor="b">
            <a:normAutofit/>
          </a:bodyPr>
          <a:lstStyle/>
          <a:p>
            <a:r>
              <a:rPr lang="en-US" sz="4000" dirty="0"/>
              <a:t>How It Works</a:t>
            </a:r>
          </a:p>
        </p:txBody>
      </p:sp>
      <p:sp>
        <p:nvSpPr>
          <p:cNvPr id="8" name="TextBox 7">
            <a:extLst>
              <a:ext uri="{FF2B5EF4-FFF2-40B4-BE49-F238E27FC236}">
                <a16:creationId xmlns:a16="http://schemas.microsoft.com/office/drawing/2014/main" id="{0ABAC954-3CEE-D001-81D0-69D6C89D9460}"/>
              </a:ext>
            </a:extLst>
          </p:cNvPr>
          <p:cNvSpPr txBox="1"/>
          <p:nvPr/>
        </p:nvSpPr>
        <p:spPr>
          <a:xfrm>
            <a:off x="6955597" y="2156892"/>
            <a:ext cx="3808864" cy="1631216"/>
          </a:xfrm>
          <a:prstGeom prst="rect">
            <a:avLst/>
          </a:prstGeom>
          <a:noFill/>
        </p:spPr>
        <p:txBody>
          <a:bodyPr wrap="square" rtlCol="0">
            <a:spAutoFit/>
          </a:bodyPr>
          <a:lstStyle/>
          <a:p>
            <a:r>
              <a:rPr lang="en-US" sz="2000" dirty="0"/>
              <a:t>Files in specified directories (watchDirs), are checked against a set of rules with user-defined criteria.</a:t>
            </a:r>
          </a:p>
          <a:p>
            <a:endParaRPr lang="en-US" sz="2000" dirty="0"/>
          </a:p>
        </p:txBody>
      </p:sp>
      <p:sp>
        <p:nvSpPr>
          <p:cNvPr id="3" name="TextBox 2">
            <a:extLst>
              <a:ext uri="{FF2B5EF4-FFF2-40B4-BE49-F238E27FC236}">
                <a16:creationId xmlns:a16="http://schemas.microsoft.com/office/drawing/2014/main" id="{BFDAD86E-C8F6-85F9-5D5F-DD048788AC02}"/>
              </a:ext>
            </a:extLst>
          </p:cNvPr>
          <p:cNvSpPr txBox="1"/>
          <p:nvPr/>
        </p:nvSpPr>
        <p:spPr>
          <a:xfrm>
            <a:off x="6965212" y="3614488"/>
            <a:ext cx="3808864" cy="2185214"/>
          </a:xfrm>
          <a:prstGeom prst="rect">
            <a:avLst/>
          </a:prstGeom>
          <a:noFill/>
        </p:spPr>
        <p:txBody>
          <a:bodyPr wrap="square" rtlCol="0">
            <a:spAutoFit/>
          </a:bodyPr>
          <a:lstStyle/>
          <a:p>
            <a:r>
              <a:rPr lang="en-US" sz="2000" dirty="0"/>
              <a:t>If a file matches for every rule in its group (NeatGroup), it is moved to the corresponding target folder.</a:t>
            </a:r>
          </a:p>
          <a:p>
            <a:endParaRPr lang="en-US" sz="2000" dirty="0"/>
          </a:p>
          <a:p>
            <a:r>
              <a:rPr lang="en-US" sz="2000" dirty="0"/>
              <a:t>                   It scans every 5 seconds.</a:t>
            </a:r>
          </a:p>
          <a:p>
            <a:endParaRPr lang="en-US" sz="1800"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28675" y="494414"/>
            <a:ext cx="10534650" cy="817403"/>
          </a:xfrm>
        </p:spPr>
        <p:txBody>
          <a:bodyPr vert="horz" lIns="91440" tIns="45720" rIns="91440" bIns="45720" rtlCol="0" anchor="b">
            <a:normAutofit/>
          </a:bodyPr>
          <a:lstStyle/>
          <a:p>
            <a:pPr defTabSz="914400">
              <a:lnSpc>
                <a:spcPct val="90000"/>
              </a:lnSpc>
            </a:pPr>
            <a:r>
              <a:rPr lang="en-US" sz="3600" kern="1200">
                <a:solidFill>
                  <a:schemeClr val="tx1"/>
                </a:solidFill>
                <a:latin typeface="+mj-lt"/>
                <a:ea typeface="+mj-ea"/>
                <a:cs typeface="+mj-cs"/>
              </a:rPr>
              <a:t>Video Demo:</a:t>
            </a:r>
          </a:p>
        </p:txBody>
      </p:sp>
      <p:pic>
        <p:nvPicPr>
          <p:cNvPr id="6" name="project_demo_video">
            <a:hlinkClick r:id="" action="ppaction://media"/>
            <a:extLst>
              <a:ext uri="{FF2B5EF4-FFF2-40B4-BE49-F238E27FC236}">
                <a16:creationId xmlns:a16="http://schemas.microsoft.com/office/drawing/2014/main" id="{7FD879FE-8718-1A16-0287-1914519CFB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l="-96" t="24998" r="6313" b="24357"/>
          <a:stretch/>
        </p:blipFill>
        <p:spPr>
          <a:xfrm>
            <a:off x="523874" y="2262400"/>
            <a:ext cx="11144251" cy="3385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1C30F442-3AE7-997E-7F23-1EAFA172AC1D}"/>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600" kern="1200" dirty="0">
                <a:solidFill>
                  <a:schemeClr val="tx1"/>
                </a:solidFill>
                <a:latin typeface="+mj-lt"/>
                <a:ea typeface="+mj-ea"/>
                <a:cs typeface="+mj-cs"/>
              </a:rPr>
              <a:t>Live Demo</a:t>
            </a:r>
          </a:p>
        </p:txBody>
      </p:sp>
      <p:pic>
        <p:nvPicPr>
          <p:cNvPr id="12" name="Graphic 11" descr="Monitor">
            <a:extLst>
              <a:ext uri="{FF2B5EF4-FFF2-40B4-BE49-F238E27FC236}">
                <a16:creationId xmlns:a16="http://schemas.microsoft.com/office/drawing/2014/main" id="{AEFE3B50-5D85-E781-ABCB-C9DEEDD985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1957" y="2354239"/>
            <a:ext cx="3948085" cy="3948085"/>
          </a:xfrm>
          <a:prstGeom prst="rect">
            <a:avLst/>
          </a:prstGeom>
        </p:spPr>
      </p:pic>
    </p:spTree>
    <p:extLst>
      <p:ext uri="{BB962C8B-B14F-4D97-AF65-F5344CB8AC3E}">
        <p14:creationId xmlns:p14="http://schemas.microsoft.com/office/powerpoint/2010/main" val="665198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TM02900720[[fn=Integral]]</Template>
  <TotalTime>600</TotalTime>
  <Words>200</Words>
  <Application>Microsoft Office PowerPoint</Application>
  <PresentationFormat>Widescreen</PresentationFormat>
  <Paragraphs>31</Paragraphs>
  <Slides>9</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Arial</vt:lpstr>
      <vt:lpstr>Calibri</vt:lpstr>
      <vt:lpstr>Office Theme</vt:lpstr>
      <vt:lpstr>CSI 2300 Final Project Presentation</vt:lpstr>
      <vt:lpstr> </vt:lpstr>
      <vt:lpstr>You Could…</vt:lpstr>
      <vt:lpstr>Problem: organizing files manually takes too much time</vt:lpstr>
      <vt:lpstr> </vt:lpstr>
      <vt:lpstr>What is NeatFile?</vt:lpstr>
      <vt:lpstr>How It Works</vt:lpstr>
      <vt:lpstr>Video Demo: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Richter, Frank</cp:lastModifiedBy>
  <cp:revision>23</cp:revision>
  <dcterms:created xsi:type="dcterms:W3CDTF">2013-01-27T09:14:16Z</dcterms:created>
  <dcterms:modified xsi:type="dcterms:W3CDTF">2025-04-15T21:53:05Z</dcterms:modified>
  <cp:category/>
</cp:coreProperties>
</file>